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70" r:id="rId4"/>
    <p:sldId id="259" r:id="rId5"/>
    <p:sldId id="265" r:id="rId6"/>
    <p:sldId id="266" r:id="rId7"/>
    <p:sldId id="262" r:id="rId8"/>
    <p:sldId id="263" r:id="rId9"/>
    <p:sldId id="268" r:id="rId10"/>
    <p:sldId id="269" r:id="rId11"/>
  </p:sldIdLst>
  <p:sldSz cx="9144000" cy="6858000" type="letter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54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CE1D18-36E2-4302-85C2-F2BC740E0022}" type="datetimeFigureOut">
              <a:rPr lang="es-VE" smtClean="0"/>
              <a:t>12/12/2017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A0D53F-6935-4AD2-AA6F-64F8F80211FF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01558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84499F-3A0F-458D-B6CA-56724C625B65}" type="datetimeFigureOut">
              <a:rPr lang="pt-BR"/>
              <a:t>12/12/2017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D90112-C78B-4C46-9FC8-57C775B19E40}" type="slidenum">
              <a:rPr lang="pt-BR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7733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CCC6-ABDB-4460-B94F-0A7529288761}" type="datetimeFigureOut">
              <a:rPr lang="en-US" altLang="en-US"/>
              <a:pPr>
                <a:defRPr/>
              </a:pPr>
              <a:t>12/12/2017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E257-A557-4602-8ACE-D129FA017F7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990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3DE4-9283-424C-8402-9040465CA8C3}" type="datetimeFigureOut">
              <a:rPr lang="en-US" altLang="en-US"/>
              <a:pPr>
                <a:defRPr/>
              </a:pPr>
              <a:t>12/12/2017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5A666-62BA-4181-ABEF-30AF91B474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905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A02C1-29C2-4E1B-9B08-35AD844AAC59}" type="datetimeFigureOut">
              <a:rPr lang="en-US" altLang="en-US"/>
              <a:pPr>
                <a:defRPr/>
              </a:pPr>
              <a:t>12/12/2017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787CE-86F2-46F3-8F87-5D4787516C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986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FE63E-11F4-4445-B082-FE11C392FC3B}" type="datetimeFigureOut">
              <a:rPr lang="en-US" altLang="en-US"/>
              <a:pPr>
                <a:defRPr/>
              </a:pPr>
              <a:t>12/12/2017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E0AA-5CD2-4A1F-83A9-EA36DCA485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725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808A8-1371-465B-9768-3208CB432DA3}" type="datetimeFigureOut">
              <a:rPr lang="en-US" altLang="en-US"/>
              <a:pPr>
                <a:defRPr/>
              </a:pPr>
              <a:t>12/12/2017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287D4-57C7-440E-8E6D-9059DBE8F2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008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7612-02B6-4329-82C4-66930D123A2B}" type="datetimeFigureOut">
              <a:rPr lang="en-US" altLang="en-US"/>
              <a:pPr>
                <a:defRPr/>
              </a:pPr>
              <a:t>12/12/2017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0F4D6-23A2-4F25-8A29-DC47BD1BBA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717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706A7-A23E-484A-99FA-9E1237D43A03}" type="datetimeFigureOut">
              <a:rPr lang="en-US" altLang="en-US"/>
              <a:pPr>
                <a:defRPr/>
              </a:pPr>
              <a:t>12/12/2017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2BAAF-C3C8-4264-A649-49DBED2EA0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023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9EC0E-D2C7-47E3-B246-EA29147B0FCA}" type="datetimeFigureOut">
              <a:rPr lang="en-US" altLang="en-US"/>
              <a:pPr>
                <a:defRPr/>
              </a:pPr>
              <a:t>12/12/2017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62D15-F6A8-499E-9F74-810853FB98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712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68081-1B72-489C-AEBD-87CECEFDE4D2}" type="datetimeFigureOut">
              <a:rPr lang="en-US" altLang="en-US"/>
              <a:pPr>
                <a:defRPr/>
              </a:pPr>
              <a:t>12/12/2017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F798D-2BE5-45FA-9E24-26ABFDE9B14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632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6BAF9-D83C-45E6-8E53-44A1745D96BF}" type="datetimeFigureOut">
              <a:rPr lang="en-US" altLang="en-US"/>
              <a:pPr>
                <a:defRPr/>
              </a:pPr>
              <a:t>12/12/2017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E64E4-CA04-403F-976B-276D169A250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554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1177C-8CEB-496D-9568-6A6486F2054C}" type="datetimeFigureOut">
              <a:rPr lang="en-US" altLang="en-US"/>
              <a:pPr>
                <a:defRPr/>
              </a:pPr>
              <a:t>12/12/2017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50472-D313-4692-8E45-421D86B9A88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978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7F590-CB68-4965-8C1E-0C7FD837656B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12/12/2017</a:t>
            </a:fld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1CC189-D745-4F58-8233-278AA67763C5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03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reg.Ho@Kroger.com" TargetMode="External"/><Relationship Id="rId2" Type="http://schemas.openxmlformats.org/officeDocument/2006/relationships/hyperlink" Target="mailto:Tony.Yan@Kroger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siasurveyors.com/en/inspection-servic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s://www.google.com/url?sa=i&amp;rct=j&amp;q=&amp;esrc=s&amp;source=images&amp;cd=&amp;cad=rja&amp;uact=8&amp;ved=0ahUKEwiw7-HOtIXYAhVm4IMKHW3HBbQQjRwIBw&amp;url=https://qualityinspection.org/what-is-the-aql/&amp;psig=AOvVaw39-AhmIW-dxGbQiTwKql15&amp;ust=151320019396110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DirectGlobalSourcing@kroger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49" y="650928"/>
            <a:ext cx="8229600" cy="1084882"/>
          </a:xfrm>
        </p:spPr>
        <p:txBody>
          <a:bodyPr/>
          <a:lstStyle/>
          <a:p>
            <a:pPr algn="ctr"/>
            <a:r>
              <a:rPr lang="en-US" dirty="0" smtClean="0"/>
              <a:t>2017 Supplier Summit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702" y="1968284"/>
            <a:ext cx="8456708" cy="43791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Global Sourcing Home Contacts:     </a:t>
            </a:r>
          </a:p>
          <a:p>
            <a:pPr marL="0" indent="0" algn="ctr">
              <a:buNone/>
            </a:pPr>
            <a:endParaRPr lang="en-US" sz="2200" dirty="0" smtClean="0"/>
          </a:p>
          <a:p>
            <a:r>
              <a:rPr lang="en-US" sz="2200" dirty="0" smtClean="0"/>
              <a:t>General mailbox:  </a:t>
            </a:r>
            <a:r>
              <a:rPr lang="en-US" sz="2200" u="sng" dirty="0" smtClean="0">
                <a:solidFill>
                  <a:srgbClr val="0000FF"/>
                </a:solidFill>
              </a:rPr>
              <a:t>DirectGlobalSourcing@kroger.com</a:t>
            </a:r>
            <a:endParaRPr lang="en-US" sz="2200" dirty="0" smtClean="0">
              <a:solidFill>
                <a:srgbClr val="0000FF"/>
              </a:solidFill>
            </a:endParaRPr>
          </a:p>
          <a:p>
            <a:r>
              <a:rPr lang="en-US" sz="2200" dirty="0" smtClean="0"/>
              <a:t>Tony Yan:  Sr. Manager – Global Sourcing General Merchandise Kroger Co.   </a:t>
            </a:r>
            <a:r>
              <a:rPr lang="en-US" sz="2200" u="sng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Tony.Yan@Kroger.com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200" dirty="0" smtClean="0"/>
              <a:t>Greg Ho:  Manager - Global Sourcing for Home        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Greg.Ho@Kroger.com</a:t>
            </a:r>
            <a:endParaRPr lang="en-US" sz="2200" dirty="0" smtClean="0"/>
          </a:p>
          <a:p>
            <a:r>
              <a:rPr lang="en-US" sz="2200" dirty="0" smtClean="0"/>
              <a:t>Eun Hwang:  ASP - Global Sourcing General Merchandise Kroger Co.                      </a:t>
            </a:r>
            <a:r>
              <a:rPr lang="en-US" sz="2200" u="sng" dirty="0" smtClean="0">
                <a:solidFill>
                  <a:srgbClr val="0000FF"/>
                </a:solidFill>
              </a:rPr>
              <a:t>Eun.Hwang@kroger.com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61C7-825D-41B3-8891-4340920707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617" y="705172"/>
            <a:ext cx="6865750" cy="991891"/>
          </a:xfrm>
        </p:spPr>
        <p:txBody>
          <a:bodyPr/>
          <a:lstStyle/>
          <a:p>
            <a:pPr algn="ctr"/>
            <a:r>
              <a:rPr lang="en-US" sz="3600" dirty="0" smtClean="0"/>
              <a:t>What if product failed Sourcing’s in-store inspection?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3783"/>
            <a:ext cx="8074617" cy="416129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Let’s hope this will not happen.  We take no pleasure having to address vendor’s falsify inspection report.</a:t>
            </a:r>
          </a:p>
          <a:p>
            <a:r>
              <a:rPr lang="en-US" dirty="0" smtClean="0"/>
              <a:t>If it was determined by Sourcing that this is a gross negligence and an intentional act by vendor, penalty could be any or all of the followings: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1)  Vendor to lose its privilege of self-inspection.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2)  Sourcing to recommend buying team to pull off the shelves if we deem product’s quality do not meet Our Brand’s standard and requirement.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3)  Buying team to issue charge back for lost of sales based on end of season sell thru percentage for the category.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4)  Sourcing to charge back vendor any store labor             incurred.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61C7-825D-41B3-8891-4340920707B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5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87" y="604434"/>
            <a:ext cx="8082366" cy="1115878"/>
          </a:xfrm>
        </p:spPr>
        <p:txBody>
          <a:bodyPr/>
          <a:lstStyle/>
          <a:p>
            <a:pPr algn="ctr"/>
            <a:r>
              <a:rPr lang="en-US" sz="3600" dirty="0" smtClean="0"/>
              <a:t>Product Inspection </a:t>
            </a:r>
            <a:br>
              <a:rPr lang="en-US" sz="3600" dirty="0" smtClean="0"/>
            </a:br>
            <a:r>
              <a:rPr lang="en-US" sz="3600" dirty="0" smtClean="0"/>
              <a:t>Kroger Home team’s expectations: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705" y="1852047"/>
            <a:ext cx="8276095" cy="42741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Li &amp; Fung’s vendors are exempted.  Please follow Li &amp; Fung’s QC Policy.</a:t>
            </a:r>
          </a:p>
          <a:p>
            <a:r>
              <a:rPr lang="en-US" dirty="0" smtClean="0"/>
              <a:t>Do </a:t>
            </a:r>
            <a:r>
              <a:rPr lang="en-US" dirty="0"/>
              <a:t>not confuse Sourcing’s Product inspection with </a:t>
            </a:r>
            <a:r>
              <a:rPr lang="en-US" dirty="0" smtClean="0"/>
              <a:t> the Compliance </a:t>
            </a:r>
            <a:r>
              <a:rPr lang="en-US" dirty="0"/>
              <a:t>team’s </a:t>
            </a:r>
            <a:r>
              <a:rPr lang="en-US" dirty="0" smtClean="0"/>
              <a:t>Factory Social Compliance or BV’s Product </a:t>
            </a:r>
            <a:r>
              <a:rPr lang="en-US" dirty="0"/>
              <a:t>safety </a:t>
            </a:r>
            <a:r>
              <a:rPr lang="en-US" dirty="0" smtClean="0"/>
              <a:t>testing.</a:t>
            </a:r>
            <a:endParaRPr lang="en-US" dirty="0"/>
          </a:p>
          <a:p>
            <a:r>
              <a:rPr lang="en-US" dirty="0" smtClean="0"/>
              <a:t>Vendor to work closely with Kroger Product Developers on “Our Brand” products to review and approve pre-production sample standard.</a:t>
            </a:r>
          </a:p>
          <a:p>
            <a:r>
              <a:rPr lang="en-US" dirty="0" smtClean="0"/>
              <a:t>Vendor to perform their raw material inspections and multiple inline inspections at key stages of the production line to ensure all product match pre-production sample standard.</a:t>
            </a:r>
          </a:p>
          <a:p>
            <a:r>
              <a:rPr lang="en-US" dirty="0" smtClean="0"/>
              <a:t>Vendor should use General Inspection Level 2 to determine sample size and AQL (Acceptance Quality Limit) should be set at 0% for critical, 2.5% for major and 4.0% for minor defects.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61C7-825D-41B3-8891-4340920707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7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AQL Tables:</a:t>
            </a:r>
            <a:br>
              <a:rPr lang="en-US" dirty="0" smtClean="0"/>
            </a:br>
            <a:r>
              <a:rPr lang="en-US" sz="3600" dirty="0" smtClean="0"/>
              <a:t>Sample size code letters &amp; AQL allowed</a:t>
            </a:r>
            <a:endParaRPr lang="en-US" sz="2800" dirty="0"/>
          </a:p>
        </p:txBody>
      </p:sp>
      <p:pic>
        <p:nvPicPr>
          <p:cNvPr id="1030" name="Picture 6" descr="Image result for aql code letter tab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2" y="1535730"/>
            <a:ext cx="4832061" cy="339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ingle sampling plans for level II inspecti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92" y="1976871"/>
            <a:ext cx="3918858" cy="295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54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451"/>
            <a:ext cx="8229600" cy="968186"/>
          </a:xfrm>
        </p:spPr>
        <p:txBody>
          <a:bodyPr/>
          <a:lstStyle/>
          <a:p>
            <a:pPr algn="ctr"/>
            <a:r>
              <a:rPr lang="en-US" sz="3600" dirty="0" smtClean="0"/>
              <a:t>Ready to pack!  Now, what?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03" y="1689315"/>
            <a:ext cx="6328335" cy="430511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61C7-825D-41B3-8891-4340920707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905" y="666427"/>
            <a:ext cx="7508930" cy="1030638"/>
          </a:xfrm>
        </p:spPr>
        <p:txBody>
          <a:bodyPr/>
          <a:lstStyle/>
          <a:p>
            <a:pPr algn="ctr"/>
            <a:r>
              <a:rPr lang="en-US" sz="3600" dirty="0" smtClean="0"/>
              <a:t>Option #1</a:t>
            </a:r>
            <a:br>
              <a:rPr lang="en-US" sz="3600" dirty="0" smtClean="0"/>
            </a:br>
            <a:r>
              <a:rPr lang="en-US" sz="3600" dirty="0" smtClean="0"/>
              <a:t>Hire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Party, SGS, to do the Inspection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98" y="1968285"/>
            <a:ext cx="8229600" cy="419662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Please </a:t>
            </a:r>
            <a:r>
              <a:rPr lang="en-US" dirty="0" smtClean="0"/>
              <a:t>email </a:t>
            </a:r>
            <a:r>
              <a:rPr lang="en-US" u="sng" dirty="0" smtClean="0">
                <a:solidFill>
                  <a:srgbClr val="0000FF"/>
                </a:solidFill>
              </a:rPr>
              <a:t>DirectGlobalSourcing@kroger.com </a:t>
            </a:r>
            <a:r>
              <a:rPr lang="en-US" dirty="0" smtClean="0"/>
              <a:t>your intent </a:t>
            </a:r>
            <a:r>
              <a:rPr lang="en-US" dirty="0"/>
              <a:t>of using </a:t>
            </a:r>
            <a:r>
              <a:rPr lang="en-US" dirty="0" smtClean="0"/>
              <a:t>SGS.  Please also include quote sheet, PO ship date and </a:t>
            </a:r>
            <a:r>
              <a:rPr lang="en-US" dirty="0"/>
              <a:t>order </a:t>
            </a:r>
            <a:r>
              <a:rPr lang="en-US" dirty="0" smtClean="0"/>
              <a:t>quantity information in your email.</a:t>
            </a:r>
            <a:endParaRPr lang="en-US" dirty="0"/>
          </a:p>
          <a:p>
            <a:r>
              <a:rPr lang="en-US" dirty="0" smtClean="0"/>
              <a:t>The Global Sourcing Manger for Home </a:t>
            </a:r>
            <a:r>
              <a:rPr lang="en-US" dirty="0"/>
              <a:t>will review your product and provide SGS contacts and further instructions. </a:t>
            </a:r>
            <a:endParaRPr lang="en-US" dirty="0" smtClean="0"/>
          </a:p>
          <a:p>
            <a:r>
              <a:rPr lang="en-US" dirty="0" smtClean="0"/>
              <a:t>In order to receive a “Pass” rating with SGS, you will need to submit an approved sample that was signed by Product Developer during your product approval.  </a:t>
            </a:r>
          </a:p>
          <a:p>
            <a:r>
              <a:rPr lang="en-US" dirty="0" smtClean="0"/>
              <a:t>If you plan to use a different 3</a:t>
            </a:r>
            <a:r>
              <a:rPr lang="en-US" baseline="30000" dirty="0" smtClean="0"/>
              <a:t>rd</a:t>
            </a:r>
            <a:r>
              <a:rPr lang="en-US" dirty="0" smtClean="0"/>
              <a:t> party inspection company, please email </a:t>
            </a:r>
            <a:r>
              <a:rPr lang="en-US" u="sng" dirty="0">
                <a:solidFill>
                  <a:srgbClr val="0000FF"/>
                </a:solidFill>
              </a:rPr>
              <a:t>DirectGlobalSourcing@kroger.com </a:t>
            </a:r>
            <a:r>
              <a:rPr lang="en-US" dirty="0" smtClean="0"/>
              <a:t> for approval.</a:t>
            </a:r>
          </a:p>
          <a:p>
            <a:r>
              <a:rPr lang="en-US" dirty="0" smtClean="0"/>
              <a:t>SGS will send the final audit result to the Global Sourcing</a:t>
            </a:r>
            <a:r>
              <a:rPr lang="en-US" dirty="0"/>
              <a:t> </a:t>
            </a:r>
            <a:r>
              <a:rPr lang="en-US" dirty="0" smtClean="0"/>
              <a:t>Manager and copy the vendor. </a:t>
            </a:r>
          </a:p>
          <a:p>
            <a:r>
              <a:rPr lang="en-US" dirty="0" smtClean="0"/>
              <a:t>The Home Sourcing team will then follow up with additional comments within 3 business days.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61C7-825D-41B3-8891-4340920707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0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157" y="619932"/>
            <a:ext cx="7617416" cy="1038387"/>
          </a:xfrm>
        </p:spPr>
        <p:txBody>
          <a:bodyPr/>
          <a:lstStyle/>
          <a:p>
            <a:pPr algn="ctr"/>
            <a:r>
              <a:rPr lang="en-US" sz="3600" dirty="0"/>
              <a:t>Option 2:</a:t>
            </a:r>
            <a:br>
              <a:rPr lang="en-US" sz="3600" dirty="0"/>
            </a:br>
            <a:r>
              <a:rPr lang="en-US" sz="3600" dirty="0"/>
              <a:t>In-house </a:t>
            </a:r>
            <a:r>
              <a:rPr lang="en-US" sz="3600" dirty="0" smtClean="0"/>
              <a:t>inspection </a:t>
            </a:r>
            <a:r>
              <a:rPr lang="en-US" sz="3600" dirty="0"/>
              <a:t>by vendor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51" y="1968285"/>
            <a:ext cx="8229600" cy="405280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No change on Production samples process with Product Developers.</a:t>
            </a:r>
          </a:p>
          <a:p>
            <a:r>
              <a:rPr lang="en-US" dirty="0" smtClean="0"/>
              <a:t>Prior to your production, please send an </a:t>
            </a:r>
            <a:r>
              <a:rPr lang="en-US" dirty="0"/>
              <a:t>example of your in-house inspection </a:t>
            </a:r>
            <a:r>
              <a:rPr lang="en-US" dirty="0" smtClean="0"/>
              <a:t>report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0000FF"/>
                </a:solidFill>
              </a:rPr>
              <a:t>DirectGlobalSourcing@kroger.com</a:t>
            </a:r>
            <a:r>
              <a:rPr lang="en-US" dirty="0" smtClean="0"/>
              <a:t>.  </a:t>
            </a:r>
            <a:r>
              <a:rPr lang="en-US" dirty="0" smtClean="0"/>
              <a:t>This item should be a similar product type that </a:t>
            </a:r>
            <a:r>
              <a:rPr lang="en-US" dirty="0"/>
              <a:t>Kroger is </a:t>
            </a:r>
            <a:r>
              <a:rPr lang="en-US" dirty="0" smtClean="0"/>
              <a:t>buying.</a:t>
            </a:r>
          </a:p>
          <a:p>
            <a:r>
              <a:rPr lang="en-US" dirty="0" smtClean="0"/>
              <a:t>E-mail subject line should read “Home – (Vendor name), (Product Type), in-house QC inspection report approval request-MMDDYY”.</a:t>
            </a:r>
          </a:p>
          <a:p>
            <a:r>
              <a:rPr lang="en-US" dirty="0" smtClean="0"/>
              <a:t>This inspection needs to be an actual inspection previously performed and not a blank file.  We expect you to cross off/delete any proprietary and customer information.  We are mainly reviewing your protocols and see where your QCs are focusing on.   </a:t>
            </a:r>
            <a:endParaRPr lang="en-US" dirty="0"/>
          </a:p>
          <a:p>
            <a:r>
              <a:rPr lang="en-US" dirty="0"/>
              <a:t>If your </a:t>
            </a:r>
            <a:r>
              <a:rPr lang="en-US" dirty="0" smtClean="0"/>
              <a:t>inspection </a:t>
            </a:r>
            <a:r>
              <a:rPr lang="en-US" dirty="0"/>
              <a:t>protocols </a:t>
            </a:r>
            <a:r>
              <a:rPr lang="en-US" dirty="0" smtClean="0"/>
              <a:t>and format meet </a:t>
            </a:r>
            <a:r>
              <a:rPr lang="en-US" dirty="0"/>
              <a:t>our </a:t>
            </a:r>
            <a:r>
              <a:rPr lang="en-US" dirty="0" smtClean="0"/>
              <a:t>requirements, </a:t>
            </a:r>
            <a:r>
              <a:rPr lang="en-US" dirty="0"/>
              <a:t>we will grant you to </a:t>
            </a:r>
            <a:r>
              <a:rPr lang="en-US" dirty="0" smtClean="0"/>
              <a:t>perform your own </a:t>
            </a:r>
            <a:r>
              <a:rPr lang="en-US" dirty="0"/>
              <a:t>Final Inspection</a:t>
            </a:r>
            <a:r>
              <a:rPr lang="en-US" dirty="0" smtClean="0"/>
              <a:t>.  You should have our ruling within 14 days.</a:t>
            </a:r>
          </a:p>
          <a:p>
            <a:r>
              <a:rPr lang="en-US" dirty="0" smtClean="0"/>
              <a:t>Vendor’s Letter of Quality Guarantee will be required.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61C7-825D-41B3-8891-4340920707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9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895" y="650929"/>
            <a:ext cx="7725904" cy="10538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Submitting in-house Final Inspection Report to Global Sourcing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956" y="1840675"/>
            <a:ext cx="8314841" cy="459575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First and foremost, you must have a “Passed” BV’s product safety compliance report before Kroger will accept your shipment.</a:t>
            </a:r>
          </a:p>
          <a:p>
            <a:r>
              <a:rPr lang="en-US" dirty="0" smtClean="0"/>
              <a:t>Send Final Quality inspection Report to </a:t>
            </a:r>
            <a:r>
              <a:rPr lang="en-US" u="sng" dirty="0" smtClean="0">
                <a:hlinkClick r:id="rId2"/>
              </a:rPr>
              <a:t>DirectGlobalSourcing@kroger.com</a:t>
            </a:r>
            <a:r>
              <a:rPr lang="en-US" dirty="0" smtClean="0"/>
              <a:t>  File name should be “</a:t>
            </a:r>
            <a:r>
              <a:rPr lang="en-US" i="1" dirty="0" smtClean="0"/>
              <a:t>YYYY MM DD – FM (or KGM) PO #____, SKU #_____ Inspection Report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Send quote sheet and vendor’s Letter of Quality Guarantee to the same mailbox.</a:t>
            </a:r>
          </a:p>
          <a:p>
            <a:r>
              <a:rPr lang="en-US" dirty="0" smtClean="0"/>
              <a:t>Quote sheet's file name should contain product item number and a   brief product description.</a:t>
            </a:r>
          </a:p>
          <a:p>
            <a:r>
              <a:rPr lang="en-US" dirty="0" smtClean="0"/>
              <a:t>Letter of Quality Guarantee’s file name should contain each PO # or by buying season or full calendar year.</a:t>
            </a:r>
          </a:p>
          <a:p>
            <a:r>
              <a:rPr lang="en-US" dirty="0" smtClean="0"/>
              <a:t>Mail size should be less than 10MB per email.  If your inspection report exceeds this size, please break them into multiple parts.</a:t>
            </a:r>
          </a:p>
          <a:p>
            <a:r>
              <a:rPr lang="en-US" dirty="0" smtClean="0"/>
              <a:t>Our goal is to review and comment within 3 business days.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61C7-825D-41B3-8891-4340920707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617" y="751668"/>
            <a:ext cx="7470182" cy="148008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Once Sourcing approved your Inspection report, let them sail!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61" y="2480530"/>
            <a:ext cx="5664631" cy="378323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61C7-825D-41B3-8891-4340920707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136" y="643179"/>
            <a:ext cx="7640664" cy="124761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Global Home Sourcing team will perform random product inspection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1" y="2076772"/>
            <a:ext cx="5888158" cy="393693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61C7-825D-41B3-8891-4340920707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7374</TotalTime>
  <Words>764</Words>
  <Application>Microsoft Office PowerPoint</Application>
  <PresentationFormat>Letter Paper (8.5x11 in)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2017 Supplier Summit</vt:lpstr>
      <vt:lpstr>Product Inspection  Kroger Home team’s expectations:</vt:lpstr>
      <vt:lpstr>AQL Tables: Sample size code letters &amp; AQL allowed</vt:lpstr>
      <vt:lpstr>Ready to pack!  Now, what?</vt:lpstr>
      <vt:lpstr>Option #1 Hire 3rd Party, SGS, to do the Inspection </vt:lpstr>
      <vt:lpstr>Option 2: In-house inspection by vendor</vt:lpstr>
      <vt:lpstr>Submitting in-house Final Inspection Report to Global Sourcing</vt:lpstr>
      <vt:lpstr>Once Sourcing approved your Inspection report, let them sail!</vt:lpstr>
      <vt:lpstr>Global Home Sourcing team will perform random product inspection</vt:lpstr>
      <vt:lpstr>What if product failed Sourcing’s in-store inspection?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RAMCO LOGO</dc:title>
  <dc:creator>Antonio Colmenares</dc:creator>
  <cp:lastModifiedBy>Ho, Greg H</cp:lastModifiedBy>
  <cp:revision>177</cp:revision>
  <cp:lastPrinted>2017-10-17T20:57:39Z</cp:lastPrinted>
  <dcterms:created xsi:type="dcterms:W3CDTF">2015-02-12T12:39:50Z</dcterms:created>
  <dcterms:modified xsi:type="dcterms:W3CDTF">2017-12-12T23:28:30Z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-2096800746</vt:i4>
  </property>
  <property fmtid="{D5CDD505-2E9C-101B-9397-08002B2CF9AE}" pid="3" name="_NewReviewCycle">
    <vt:lpwstr/>
  </property>
  <property fmtid="{D5CDD505-2E9C-101B-9397-08002B2CF9AE}" pid="4" name="_EmailSubject">
    <vt:lpwstr>UPDATE - Regulatory Compliance Webpage</vt:lpwstr>
  </property>
  <property fmtid="{D5CDD505-2E9C-101B-9397-08002B2CF9AE}" pid="5" name="_AuthorEmail">
    <vt:lpwstr>jessica.giffin@kroger.com</vt:lpwstr>
  </property>
  <property fmtid="{D5CDD505-2E9C-101B-9397-08002B2CF9AE}" pid="6" name="_AuthorEmailDisplayName">
    <vt:lpwstr>Giffin, Jessica</vt:lpwstr>
  </property>
  <property fmtid="{D5CDD505-2E9C-101B-9397-08002B2CF9AE}" pid="7" name="_PreviousAdHocReviewCycleID">
    <vt:i4>1949660010</vt:i4>
  </property>
</Properties>
</file>